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1" r:id="rId9"/>
    <p:sldId id="260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66" r:id="rId18"/>
    <p:sldId id="270" r:id="rId19"/>
    <p:sldId id="271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eneoweb.org/IMG/pdf_Fiche_individuelle-2.pdf" TargetMode="External"/><Relationship Id="rId13" Type="http://schemas.openxmlformats.org/officeDocument/2006/relationships/hyperlink" Target="https://www.ucghn.org/" TargetMode="External"/><Relationship Id="rId3" Type="http://schemas.openxmlformats.org/officeDocument/2006/relationships/hyperlink" Target="http://www.geneoweb.org/-Apprendre-" TargetMode="External"/><Relationship Id="rId7" Type="http://schemas.openxmlformats.org/officeDocument/2006/relationships/hyperlink" Target="https://francearchives.fr/map/b2b076144a3c4392a34b14bb5e364c95" TargetMode="External"/><Relationship Id="rId12" Type="http://schemas.openxmlformats.org/officeDocument/2006/relationships/hyperlink" Target="https://cgrsm.com/" TargetMode="External"/><Relationship Id="rId2" Type="http://schemas.openxmlformats.org/officeDocument/2006/relationships/hyperlink" Target="https://francearchives.fr/article/3786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ilae.com/" TargetMode="External"/><Relationship Id="rId11" Type="http://schemas.openxmlformats.org/officeDocument/2006/relationships/hyperlink" Target="https://www.eure-genealogie.org/" TargetMode="External"/><Relationship Id="rId5" Type="http://schemas.openxmlformats.org/officeDocument/2006/relationships/hyperlink" Target="https://www.familysearch.org/fr/" TargetMode="External"/><Relationship Id="rId10" Type="http://schemas.openxmlformats.org/officeDocument/2006/relationships/hyperlink" Target="http://www.geneoweb.org/IMG/pdf_Tableau_d_ascendance.pdf" TargetMode="External"/><Relationship Id="rId4" Type="http://schemas.openxmlformats.org/officeDocument/2006/relationships/hyperlink" Target="https://www.geneanet.org/" TargetMode="External"/><Relationship Id="rId9" Type="http://schemas.openxmlformats.org/officeDocument/2006/relationships/hyperlink" Target="http://www.geneoweb.org/IMG/pdf_Fiche_familiale.pd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7i9gZtrn7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Débuter sa généalogie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Un tuto du Pôle archives Seine-Eure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073" y="303868"/>
            <a:ext cx="2189594" cy="131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4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généalogie, c’est quoi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55273" y="2133600"/>
            <a:ext cx="9149339" cy="3777622"/>
          </a:xfrm>
        </p:spPr>
        <p:txBody>
          <a:bodyPr/>
          <a:lstStyle/>
          <a:p>
            <a:pPr marL="0" indent="0" algn="just">
              <a:buNone/>
            </a:pPr>
            <a:r>
              <a:rPr lang="fr-FR" dirty="0" smtClean="0"/>
              <a:t>Faire sa généalogie, c’est faire l’histoire de sa famille, de façon plus ou moins poussée : </a:t>
            </a:r>
          </a:p>
          <a:p>
            <a:pPr algn="just"/>
            <a:r>
              <a:rPr lang="fr-FR" dirty="0" smtClean="0"/>
              <a:t>A minima : date et lieu de naissance, de mariage et de décès</a:t>
            </a:r>
          </a:p>
          <a:p>
            <a:pPr algn="just"/>
            <a:r>
              <a:rPr lang="fr-FR" dirty="0" smtClean="0"/>
              <a:t>Plus poussée : composition de la maisonnée (famille, domestiques…), profession, parcours militaire, historique de la maison</a:t>
            </a:r>
          </a:p>
          <a:p>
            <a:pPr marL="0" indent="0" algn="just">
              <a:buNone/>
            </a:pPr>
            <a:r>
              <a:rPr lang="fr-FR" dirty="0" smtClean="0"/>
              <a:t>On peut distingue deux types de généalogie : </a:t>
            </a:r>
          </a:p>
          <a:p>
            <a:pPr algn="just"/>
            <a:r>
              <a:rPr lang="fr-FR" dirty="0" smtClean="0"/>
              <a:t>Généalogie ascendante : on part de soi pour aller vers les ancêtres les plus anciens. Elle peut être agnatique (concentrée sur la branche paternelle) ou cognatique (concentrée sur la branche maternelle)</a:t>
            </a:r>
          </a:p>
          <a:p>
            <a:pPr algn="just"/>
            <a:r>
              <a:rPr lang="fr-FR" dirty="0" smtClean="0"/>
              <a:t>Généalogie descendante : on part d’un ancêtre pour revenir vers soi</a:t>
            </a:r>
          </a:p>
        </p:txBody>
      </p:sp>
    </p:spTree>
    <p:extLst>
      <p:ext uri="{BB962C8B-B14F-4D97-AF65-F5344CB8AC3E}">
        <p14:creationId xmlns:p14="http://schemas.microsoft.com/office/powerpoint/2010/main" val="292883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Tous cousins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348480"/>
          </a:xfrm>
        </p:spPr>
        <p:txBody>
          <a:bodyPr>
            <a:normAutofit/>
          </a:bodyPr>
          <a:lstStyle/>
          <a:p>
            <a:pPr algn="just"/>
            <a:r>
              <a:rPr lang="fr-FR" dirty="0" smtClean="0"/>
              <a:t>Tous les gens portant le même nom ne sont pas forcément de la même </a:t>
            </a:r>
            <a:r>
              <a:rPr lang="fr-FR" dirty="0" smtClean="0"/>
              <a:t>famille !</a:t>
            </a:r>
            <a:endParaRPr lang="fr-FR" dirty="0" smtClean="0"/>
          </a:p>
          <a:p>
            <a:pPr lvl="1" algn="just"/>
            <a:r>
              <a:rPr lang="fr-FR" dirty="0" smtClean="0"/>
              <a:t>L’usage du patronyme est apparu au Moyen Âge pour différencier les personnes portant un même prénom. </a:t>
            </a:r>
          </a:p>
          <a:p>
            <a:pPr lvl="2" algn="just"/>
            <a:r>
              <a:rPr lang="fr-FR" dirty="0" smtClean="0"/>
              <a:t>Souvent le nom faisait référence à une particularité physique (Leroux), une profession (Boucher), une origine géographique (</a:t>
            </a:r>
            <a:r>
              <a:rPr lang="fr-FR" dirty="0" err="1" smtClean="0"/>
              <a:t>Lebreton</a:t>
            </a:r>
            <a:r>
              <a:rPr lang="fr-FR" dirty="0" smtClean="0"/>
              <a:t>) ou une allégeance à un propriétaire noble ou religieux  (</a:t>
            </a:r>
            <a:r>
              <a:rPr lang="fr-FR" dirty="0" err="1" smtClean="0"/>
              <a:t>Lévêque</a:t>
            </a:r>
            <a:r>
              <a:rPr lang="fr-FR" dirty="0" smtClean="0"/>
              <a:t>)</a:t>
            </a:r>
          </a:p>
          <a:p>
            <a:pPr lvl="1" algn="just"/>
            <a:r>
              <a:rPr lang="fr-FR" dirty="0" smtClean="0"/>
              <a:t>L’orthographe des patronymes ne s’est </a:t>
            </a:r>
            <a:r>
              <a:rPr lang="fr-FR" dirty="0" smtClean="0"/>
              <a:t>stabilisée </a:t>
            </a:r>
            <a:r>
              <a:rPr lang="fr-FR" dirty="0" smtClean="0"/>
              <a:t>qu’au 20</a:t>
            </a:r>
            <a:r>
              <a:rPr lang="fr-FR" baseline="30000" dirty="0" smtClean="0"/>
              <a:t>e</a:t>
            </a:r>
            <a:r>
              <a:rPr lang="fr-FR" dirty="0" smtClean="0"/>
              <a:t> siècle. Jusqu’à </a:t>
            </a:r>
            <a:r>
              <a:rPr lang="fr-FR" dirty="0" smtClean="0"/>
              <a:t>l’instauration </a:t>
            </a:r>
            <a:r>
              <a:rPr lang="fr-FR" dirty="0" smtClean="0"/>
              <a:t>de la scolarité obligatoire, beaucoup de gens ne savaient ni lire, ni écrire : ils ne savaient donc pas épeler ou écrire leur nom. </a:t>
            </a:r>
          </a:p>
          <a:p>
            <a:pPr lvl="2" algn="just"/>
            <a:r>
              <a:rPr lang="fr-FR" dirty="0" smtClean="0"/>
              <a:t>Dans les actes, un même nom peut être orthographié de différentes façons : </a:t>
            </a:r>
            <a:r>
              <a:rPr lang="fr-FR" dirty="0" err="1" smtClean="0"/>
              <a:t>Heullant</a:t>
            </a:r>
            <a:r>
              <a:rPr lang="fr-FR" dirty="0" smtClean="0"/>
              <a:t> pour la naissance, </a:t>
            </a:r>
            <a:r>
              <a:rPr lang="fr-FR" dirty="0" err="1" smtClean="0"/>
              <a:t>Hellan</a:t>
            </a:r>
            <a:r>
              <a:rPr lang="fr-FR" dirty="0" smtClean="0"/>
              <a:t> pour le mariage et </a:t>
            </a:r>
            <a:r>
              <a:rPr lang="fr-FR" dirty="0" err="1" smtClean="0"/>
              <a:t>Heuland</a:t>
            </a:r>
            <a:r>
              <a:rPr lang="fr-FR" dirty="0" smtClean="0"/>
              <a:t> pour le décès !</a:t>
            </a:r>
          </a:p>
          <a:p>
            <a:pPr lvl="2" algn="just"/>
            <a:r>
              <a:rPr lang="fr-FR" dirty="0" smtClean="0"/>
              <a:t>Les signatures </a:t>
            </a:r>
            <a:r>
              <a:rPr lang="fr-FR" dirty="0" smtClean="0"/>
              <a:t>apposées en bas des actes sont donc </a:t>
            </a:r>
            <a:r>
              <a:rPr lang="fr-FR" dirty="0" smtClean="0"/>
              <a:t>souvent r</a:t>
            </a:r>
            <a:r>
              <a:rPr lang="fr-FR" dirty="0" smtClean="0"/>
              <a:t>emplacées </a:t>
            </a:r>
            <a:r>
              <a:rPr lang="fr-FR" dirty="0" smtClean="0"/>
              <a:t>par des croix. Le fait de savoir signer montre le niveau d’éducation des personnes citées dans l’acte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834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S’équiper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Avant de commencer ses recherches, il faut s’équiper :</a:t>
            </a:r>
          </a:p>
          <a:p>
            <a:pPr lvl="1"/>
            <a:r>
              <a:rPr lang="fr-FR" dirty="0" smtClean="0"/>
              <a:t>De quoi écrire : crayon, carnet</a:t>
            </a:r>
          </a:p>
          <a:p>
            <a:pPr lvl="1"/>
            <a:r>
              <a:rPr lang="fr-FR" dirty="0" smtClean="0"/>
              <a:t>Un ordinateur et une connexion internet</a:t>
            </a:r>
          </a:p>
          <a:p>
            <a:pPr lvl="1"/>
            <a:r>
              <a:rPr lang="fr-FR" dirty="0" smtClean="0"/>
              <a:t>Un arbre généalogique vierge, à compléter au fur et à mesure</a:t>
            </a:r>
          </a:p>
          <a:p>
            <a:pPr lvl="1"/>
            <a:r>
              <a:rPr lang="fr-FR" dirty="0" smtClean="0"/>
              <a:t>Un téléphone pour enregistrer les témoignages </a:t>
            </a:r>
          </a:p>
          <a:p>
            <a:pPr lvl="1"/>
            <a:r>
              <a:rPr lang="fr-FR" dirty="0" smtClean="0"/>
              <a:t>De la patience et du temps 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229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Lancer l’enquête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 smtClean="0"/>
              <a:t>Rassembler </a:t>
            </a:r>
            <a:r>
              <a:rPr lang="fr-FR" dirty="0"/>
              <a:t>les documents en sa possession : </a:t>
            </a:r>
            <a:r>
              <a:rPr lang="fr-FR" dirty="0" smtClean="0"/>
              <a:t>livrets </a:t>
            </a:r>
            <a:r>
              <a:rPr lang="fr-FR" dirty="0"/>
              <a:t>de famille, photographies anciennes, livrets militaires, actes </a:t>
            </a:r>
            <a:r>
              <a:rPr lang="fr-FR" dirty="0" smtClean="0"/>
              <a:t>notariés, correspondance</a:t>
            </a:r>
            <a:endParaRPr lang="fr-FR" dirty="0"/>
          </a:p>
          <a:p>
            <a:pPr algn="just"/>
            <a:r>
              <a:rPr lang="fr-FR" dirty="0"/>
              <a:t>Interviewer les grands-parents et si c’est possible, les personnes les plus âgées de la </a:t>
            </a:r>
            <a:r>
              <a:rPr lang="fr-FR" dirty="0" smtClean="0"/>
              <a:t>famille</a:t>
            </a:r>
          </a:p>
          <a:p>
            <a:pPr algn="just"/>
            <a:r>
              <a:rPr lang="fr-FR" dirty="0" smtClean="0"/>
              <a:t>Recueillir </a:t>
            </a:r>
            <a:r>
              <a:rPr lang="fr-FR" dirty="0"/>
              <a:t>les noms de leurs parents et les informations liées à leur état civil : dates et lieux de naissance et de mariage, voire de décès. </a:t>
            </a:r>
            <a:endParaRPr lang="fr-FR" dirty="0" smtClean="0"/>
          </a:p>
          <a:p>
            <a:pPr lvl="1" algn="just"/>
            <a:r>
              <a:rPr lang="fr-FR" dirty="0" smtClean="0"/>
              <a:t>Le </a:t>
            </a:r>
            <a:r>
              <a:rPr lang="fr-FR" dirty="0"/>
              <a:t>plus important est d’avoir un maximum d’informations de plus de 75 ans car avant 75 ans, les actes de naissance et de mariage ne sont </a:t>
            </a:r>
            <a:r>
              <a:rPr lang="fr-FR" dirty="0" smtClean="0"/>
              <a:t>délivrés dans leur intégralité </a:t>
            </a:r>
            <a:r>
              <a:rPr lang="fr-FR" dirty="0"/>
              <a:t>qu’aux personnes directement concernées</a:t>
            </a:r>
            <a:r>
              <a:rPr lang="fr-FR" dirty="0" smtClean="0"/>
              <a:t>. Seuls les actes de décès sont librement communicables.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2322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base = la cellule familiale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1686560"/>
            <a:ext cx="8915400" cy="4978400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1 cellule = 1 couple + ses enfants</a:t>
            </a:r>
          </a:p>
          <a:p>
            <a:pPr lvl="1"/>
            <a:r>
              <a:rPr lang="fr-FR" dirty="0"/>
              <a:t>Toujours aller au bout des informations que l’on peut collecter sur une cellule avant de passer à la suivante</a:t>
            </a:r>
            <a:r>
              <a:rPr lang="fr-FR" dirty="0" smtClean="0"/>
              <a:t>.</a:t>
            </a:r>
          </a:p>
          <a:p>
            <a:pPr algn="just"/>
            <a:r>
              <a:rPr lang="fr-FR" dirty="0"/>
              <a:t>Un peu d’histoire :</a:t>
            </a:r>
          </a:p>
          <a:p>
            <a:pPr lvl="1" algn="just"/>
            <a:r>
              <a:rPr lang="fr-FR" dirty="0"/>
              <a:t>Avant la Révolution française, l’état civil était tenu par les prêtres. On parle alors des registres de </a:t>
            </a:r>
            <a:r>
              <a:rPr lang="fr-FR" u="sng" dirty="0"/>
              <a:t>baptêmes, mariages et sépultures </a:t>
            </a:r>
            <a:r>
              <a:rPr lang="fr-FR" dirty="0"/>
              <a:t>(BMS), en référence aux trois sacrements chrétiens. Il est donc plus difficile de faire sa généalogie quand on </a:t>
            </a:r>
            <a:r>
              <a:rPr lang="fr-FR" dirty="0" smtClean="0"/>
              <a:t>n’était pas de religion </a:t>
            </a:r>
            <a:r>
              <a:rPr lang="fr-FR" dirty="0"/>
              <a:t>catholique </a:t>
            </a:r>
            <a:r>
              <a:rPr lang="fr-FR" dirty="0" smtClean="0"/>
              <a:t>avant la Révolution française car </a:t>
            </a:r>
            <a:r>
              <a:rPr lang="fr-FR" dirty="0"/>
              <a:t>les registres </a:t>
            </a:r>
            <a:r>
              <a:rPr lang="fr-FR" dirty="0" smtClean="0"/>
              <a:t>protestants, juifs ou </a:t>
            </a:r>
            <a:r>
              <a:rPr lang="fr-FR" dirty="0" err="1" smtClean="0"/>
              <a:t>musumlans</a:t>
            </a:r>
            <a:r>
              <a:rPr lang="fr-FR" dirty="0" smtClean="0"/>
              <a:t> sont </a:t>
            </a:r>
            <a:r>
              <a:rPr lang="fr-FR" dirty="0"/>
              <a:t>plus rares ou ont été détruits.</a:t>
            </a:r>
          </a:p>
          <a:p>
            <a:pPr lvl="1" algn="just"/>
            <a:r>
              <a:rPr lang="fr-FR" dirty="0"/>
              <a:t>Après 1792, l’état civil passe sous la responsabilité du maire, qui est officier d’état civil. On parle alors de registres de </a:t>
            </a:r>
            <a:r>
              <a:rPr lang="fr-FR" u="sng" dirty="0"/>
              <a:t>naissances, mariages et décès </a:t>
            </a:r>
            <a:r>
              <a:rPr lang="fr-FR" dirty="0"/>
              <a:t>(NMD), où les gens sont inscrits sans distinction religieuse.</a:t>
            </a:r>
          </a:p>
          <a:p>
            <a:pPr algn="just"/>
            <a:r>
              <a:rPr lang="fr-FR" dirty="0" smtClean="0"/>
              <a:t>3 actes d’état civil à pister :</a:t>
            </a:r>
          </a:p>
          <a:p>
            <a:pPr lvl="1" algn="just"/>
            <a:r>
              <a:rPr lang="fr-FR" dirty="0" smtClean="0"/>
              <a:t>Baptême (avant 1792) ou naissance (après 1792)</a:t>
            </a:r>
          </a:p>
          <a:p>
            <a:pPr lvl="1" algn="just"/>
            <a:r>
              <a:rPr lang="fr-FR" dirty="0" smtClean="0"/>
              <a:t>Mariage ou Pacte civil de solidarité (PACS)</a:t>
            </a:r>
          </a:p>
          <a:p>
            <a:pPr lvl="1" algn="just"/>
            <a:r>
              <a:rPr lang="fr-FR" dirty="0" smtClean="0"/>
              <a:t>Sépulture (avant 1792) ou décès (après 1792)</a:t>
            </a:r>
          </a:p>
          <a:p>
            <a:pPr lvl="1"/>
            <a:endParaRPr lang="fr-FR" dirty="0"/>
          </a:p>
          <a:p>
            <a:pPr lvl="1"/>
            <a:endParaRPr lang="fr-FR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8473440" y="5184358"/>
            <a:ext cx="3535680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On trouve les actes d’état civil : 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En mairie </a:t>
            </a:r>
            <a:r>
              <a:rPr lang="fr-FR" sz="1400" dirty="0" smtClean="0"/>
              <a:t>(souvent quand les actes ont moins </a:t>
            </a:r>
            <a:r>
              <a:rPr lang="fr-FR" sz="1400" dirty="0" smtClean="0"/>
              <a:t>de 75 ou 100 ans)</a:t>
            </a:r>
          </a:p>
          <a:p>
            <a:pPr marL="285750" indent="-285750">
              <a:buFontTx/>
              <a:buChar char="-"/>
            </a:pPr>
            <a:r>
              <a:rPr lang="fr-FR" sz="1400" dirty="0" smtClean="0"/>
              <a:t>Dans un service d’archives communales ou départementales (en salle de lecture ou en ligne)</a:t>
            </a:r>
          </a:p>
        </p:txBody>
      </p:sp>
    </p:spTree>
    <p:extLst>
      <p:ext uri="{BB962C8B-B14F-4D97-AF65-F5344CB8AC3E}">
        <p14:creationId xmlns:p14="http://schemas.microsoft.com/office/powerpoint/2010/main" val="105194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Découvrir un acte d’état civil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162060"/>
              </p:ext>
            </p:extLst>
          </p:nvPr>
        </p:nvGraphicFramePr>
        <p:xfrm>
          <a:off x="2458719" y="1562946"/>
          <a:ext cx="8774112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4704">
                  <a:extLst>
                    <a:ext uri="{9D8B030D-6E8A-4147-A177-3AD203B41FA5}">
                      <a16:colId xmlns:a16="http://schemas.microsoft.com/office/drawing/2014/main" val="2418648757"/>
                    </a:ext>
                  </a:extLst>
                </a:gridCol>
                <a:gridCol w="2924704">
                  <a:extLst>
                    <a:ext uri="{9D8B030D-6E8A-4147-A177-3AD203B41FA5}">
                      <a16:colId xmlns:a16="http://schemas.microsoft.com/office/drawing/2014/main" val="79330303"/>
                    </a:ext>
                  </a:extLst>
                </a:gridCol>
                <a:gridCol w="2924704">
                  <a:extLst>
                    <a:ext uri="{9D8B030D-6E8A-4147-A177-3AD203B41FA5}">
                      <a16:colId xmlns:a16="http://schemas.microsoft.com/office/drawing/2014/main" val="31489824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Acte de baptême / de naissance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Acte de mariage / de PACS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Acte de sépulture</a:t>
                      </a:r>
                      <a:r>
                        <a:rPr lang="fr-FR" baseline="0" dirty="0" smtClean="0"/>
                        <a:t> / de décès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89899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âge ou date de naissance, adresse, état matrimonial et profession des parents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âge ou date de naissance, adresse et profession des</a:t>
                      </a:r>
                      <a:r>
                        <a:rPr lang="fr-FR" baseline="0" dirty="0" smtClean="0"/>
                        <a:t> futurs conjoints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âge ou date de naissance, adresse, état matrimonial et profession du défunt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904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date, lieu et heure de naissance de l’enfant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âge ou date de naissance, adresse et profession des</a:t>
                      </a:r>
                      <a:r>
                        <a:rPr lang="fr-FR" baseline="0" dirty="0" smtClean="0"/>
                        <a:t> parents des conjoints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Lieu, date et heure du décès (pas toujours à domicile)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6220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âge et profession</a:t>
                      </a:r>
                      <a:r>
                        <a:rPr lang="fr-FR" baseline="0" dirty="0" smtClean="0"/>
                        <a:t> des parrain et marraine (baptême) ou témoins (naissance)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âge et profession</a:t>
                      </a:r>
                      <a:r>
                        <a:rPr lang="fr-FR" baseline="0" dirty="0" smtClean="0"/>
                        <a:t> des témoins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Nom, prénoms, âge et profession</a:t>
                      </a:r>
                      <a:r>
                        <a:rPr lang="fr-FR" baseline="0" dirty="0" smtClean="0"/>
                        <a:t> des témoins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770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438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Décortiquer un acte d’état civil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1686560"/>
            <a:ext cx="8915400" cy="4978400"/>
          </a:xfrm>
        </p:spPr>
        <p:txBody>
          <a:bodyPr>
            <a:normAutofit/>
          </a:bodyPr>
          <a:lstStyle/>
          <a:p>
            <a:r>
              <a:rPr lang="fr-FR" dirty="0" smtClean="0"/>
              <a:t>Toujours lire un acte jusqu’au </a:t>
            </a:r>
            <a:r>
              <a:rPr lang="fr-FR" dirty="0" smtClean="0"/>
              <a:t>bout !</a:t>
            </a:r>
            <a:endParaRPr lang="fr-FR" dirty="0" smtClean="0"/>
          </a:p>
          <a:p>
            <a:pPr algn="just"/>
            <a:r>
              <a:rPr lang="fr-FR" dirty="0" smtClean="0"/>
              <a:t>S’intéresser aux mentions inscrites à droite de l’acte (</a:t>
            </a:r>
            <a:r>
              <a:rPr lang="fr-FR" dirty="0" smtClean="0"/>
              <a:t>mentions marginales)</a:t>
            </a:r>
            <a:endParaRPr lang="fr-FR" dirty="0"/>
          </a:p>
          <a:p>
            <a:pPr lvl="1" algn="just"/>
            <a:r>
              <a:rPr lang="fr-FR" dirty="0" smtClean="0"/>
              <a:t>Sur un acte de naissance : reconnaissance, légitimation ou adoption pour un enfant, mariage, annulation de mariage ou divorce, décès, avec mention de la date et du lieu pour chaque acte </a:t>
            </a:r>
            <a:r>
              <a:rPr lang="fr-FR" dirty="0"/>
              <a:t>mentionné, internement dans un camp de concentration</a:t>
            </a:r>
            <a:endParaRPr lang="fr-FR" dirty="0"/>
          </a:p>
          <a:p>
            <a:pPr lvl="1" algn="just"/>
            <a:r>
              <a:rPr lang="fr-FR" dirty="0"/>
              <a:t>Sur un acte de </a:t>
            </a:r>
            <a:r>
              <a:rPr lang="fr-FR" dirty="0" smtClean="0"/>
              <a:t>mariage : annulation du mariage ou divorce, légitimation des enfants nés hors mariage</a:t>
            </a:r>
          </a:p>
          <a:p>
            <a:pPr lvl="1" algn="just"/>
            <a:r>
              <a:rPr lang="fr-FR" dirty="0" smtClean="0"/>
              <a:t>Sur un acte de décès : mention « Mort pour la France » , décorations militaires ou </a:t>
            </a:r>
            <a:r>
              <a:rPr lang="fr-FR" dirty="0" smtClean="0"/>
              <a:t>civiles, </a:t>
            </a:r>
          </a:p>
          <a:p>
            <a:pPr algn="just"/>
            <a:r>
              <a:rPr lang="fr-FR" dirty="0" smtClean="0"/>
              <a:t>Bien </a:t>
            </a:r>
            <a:r>
              <a:rPr lang="fr-FR" dirty="0" smtClean="0"/>
              <a:t>noter les informations complémentaires sur chaque personne : profession, adresse, contrat de mariage…</a:t>
            </a:r>
          </a:p>
          <a:p>
            <a:pPr algn="just"/>
            <a:r>
              <a:rPr lang="fr-FR" u="sng" dirty="0" smtClean="0"/>
              <a:t>Attention</a:t>
            </a:r>
            <a:r>
              <a:rPr lang="fr-FR" dirty="0" smtClean="0"/>
              <a:t> : la date de l’acte ne correspond pas toujours à la date de l’événement. La naissance et le décès sont souvent déclarées en </a:t>
            </a:r>
            <a:r>
              <a:rPr lang="fr-FR" dirty="0" smtClean="0"/>
              <a:t>décalé (1 à 2 jours).</a:t>
            </a:r>
            <a:endParaRPr lang="fr-FR" dirty="0" smtClean="0"/>
          </a:p>
          <a:p>
            <a:pPr lvl="1"/>
            <a:endParaRPr lang="fr-FR" dirty="0"/>
          </a:p>
          <a:p>
            <a:pPr lvl="1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90907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Une aide précieuse : les tables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89212" y="1686560"/>
            <a:ext cx="8915400" cy="3830320"/>
          </a:xfrm>
        </p:spPr>
        <p:txBody>
          <a:bodyPr>
            <a:normAutofit/>
          </a:bodyPr>
          <a:lstStyle/>
          <a:p>
            <a:r>
              <a:rPr lang="fr-FR" dirty="0" smtClean="0"/>
              <a:t>Il existe deux types de tables d’état civil, instaurées en 1792 : </a:t>
            </a:r>
          </a:p>
          <a:p>
            <a:pPr lvl="1" algn="just"/>
            <a:r>
              <a:rPr lang="fr-FR" dirty="0" smtClean="0"/>
              <a:t>Les tables annuelles, qui récapitulent </a:t>
            </a:r>
            <a:r>
              <a:rPr lang="fr-FR" dirty="0"/>
              <a:t>par ordre </a:t>
            </a:r>
            <a:r>
              <a:rPr lang="fr-FR" dirty="0" smtClean="0"/>
              <a:t>alphabétique </a:t>
            </a:r>
            <a:r>
              <a:rPr lang="fr-FR" dirty="0" smtClean="0"/>
              <a:t>pour chaque </a:t>
            </a:r>
            <a:r>
              <a:rPr lang="fr-FR" dirty="0" smtClean="0"/>
              <a:t>année les actes de naissance, </a:t>
            </a:r>
            <a:r>
              <a:rPr lang="fr-FR" dirty="0" smtClean="0"/>
              <a:t>mariage </a:t>
            </a:r>
            <a:r>
              <a:rPr lang="fr-FR" dirty="0" smtClean="0"/>
              <a:t>et décès. On trouve pour chaque acte le nom, le prénom et la date d’inscription, voire son n° dans le registre.</a:t>
            </a:r>
          </a:p>
          <a:p>
            <a:pPr lvl="1" algn="just"/>
            <a:r>
              <a:rPr lang="fr-FR" dirty="0" smtClean="0"/>
              <a:t>Les tables décennales, qui récapitulent par ordre alphabétique </a:t>
            </a:r>
            <a:r>
              <a:rPr lang="fr-FR" dirty="0" smtClean="0"/>
              <a:t>et par </a:t>
            </a:r>
            <a:r>
              <a:rPr lang="fr-FR" dirty="0" smtClean="0"/>
              <a:t>tranche de 10 ans les actes de naissance, </a:t>
            </a:r>
            <a:r>
              <a:rPr lang="fr-FR" dirty="0" smtClean="0"/>
              <a:t>mariage </a:t>
            </a:r>
            <a:r>
              <a:rPr lang="fr-FR" dirty="0" smtClean="0"/>
              <a:t>et décès. </a:t>
            </a:r>
            <a:r>
              <a:rPr lang="fr-FR" dirty="0"/>
              <a:t>On trouve pour chaque acte le nom, le prénom et la date d’inscription, voire son n° dans le registre.</a:t>
            </a:r>
          </a:p>
          <a:p>
            <a:pPr lvl="1" algn="just"/>
            <a:r>
              <a:rPr lang="fr-FR" dirty="0" smtClean="0"/>
              <a:t>Pour les noms à particule (de, du…), penser à vérifier au nom avec ou sans </a:t>
            </a:r>
            <a:r>
              <a:rPr lang="fr-FR" dirty="0" smtClean="0"/>
              <a:t>particule.</a:t>
            </a:r>
            <a:endParaRPr lang="fr-FR" dirty="0" smtClean="0"/>
          </a:p>
          <a:p>
            <a:r>
              <a:rPr lang="fr-FR" dirty="0" smtClean="0"/>
              <a:t>Il peut y avoir d’autres tables thématiques : reconnaissances, divorces…</a:t>
            </a:r>
          </a:p>
          <a:p>
            <a:r>
              <a:rPr lang="fr-FR" dirty="0" smtClean="0"/>
              <a:t>Une fois repérée la date de l’acte recherché, il faut se référer au registre thématique.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749040" y="5516880"/>
            <a:ext cx="6685280" cy="11695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fr-FR" sz="1400" dirty="0"/>
              <a:t>Ex : je recherche l’acte de naissance de Jean Dupont né vers 1880. Je regarde à DUPONT Jean dans la table décennale des naissances qui va de 1872 à 1882 et je </a:t>
            </a:r>
            <a:r>
              <a:rPr lang="fr-FR" sz="1400" dirty="0" smtClean="0"/>
              <a:t>repère </a:t>
            </a:r>
            <a:r>
              <a:rPr lang="fr-FR" sz="1400" dirty="0"/>
              <a:t>qu’il est né le 5 avril 1879. Je vais ensuite dans la table des naissances de l’année 1879 et je cherche au 3 avril l’acte de </a:t>
            </a:r>
            <a:r>
              <a:rPr lang="fr-FR" sz="1400" dirty="0" smtClean="0"/>
              <a:t>naissance.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52293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documents complémentaires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Livret de famille : </a:t>
            </a:r>
          </a:p>
          <a:p>
            <a:pPr lvl="1"/>
            <a:r>
              <a:rPr lang="fr-FR" dirty="0" smtClean="0"/>
              <a:t>Date, lieu, heure du mariage, informations sur les futurs conjoints et leurs parents</a:t>
            </a:r>
          </a:p>
          <a:p>
            <a:pPr lvl="1"/>
            <a:r>
              <a:rPr lang="fr-FR" dirty="0" smtClean="0"/>
              <a:t>Mention du contrat de mariage, du divorce ou du décès des conjoints</a:t>
            </a:r>
          </a:p>
          <a:p>
            <a:pPr lvl="1"/>
            <a:r>
              <a:rPr lang="fr-FR" dirty="0" smtClean="0"/>
              <a:t>Date et lieu de naissance, voire de décès, des enfants nés du couple</a:t>
            </a:r>
          </a:p>
          <a:p>
            <a:r>
              <a:rPr lang="fr-FR" dirty="0" smtClean="0"/>
              <a:t>Autres documents : </a:t>
            </a:r>
          </a:p>
          <a:p>
            <a:pPr lvl="1"/>
            <a:r>
              <a:rPr lang="fr-FR" dirty="0" smtClean="0"/>
              <a:t>Papiers d’identité : carte d’identité, passeport, titre de </a:t>
            </a:r>
            <a:r>
              <a:rPr lang="fr-FR" dirty="0" smtClean="0"/>
              <a:t>séjour…</a:t>
            </a:r>
            <a:endParaRPr lang="fr-FR" dirty="0" smtClean="0"/>
          </a:p>
          <a:p>
            <a:pPr lvl="1"/>
            <a:r>
              <a:rPr lang="fr-FR" dirty="0" smtClean="0"/>
              <a:t>Titre de naturalisation pour les personnes devenues françaises</a:t>
            </a:r>
          </a:p>
          <a:p>
            <a:pPr lvl="1"/>
            <a:r>
              <a:rPr lang="fr-FR" dirty="0" smtClean="0"/>
              <a:t>Livret militaire pour les hommes ayant fait leur service militaire ou ayant </a:t>
            </a:r>
            <a:r>
              <a:rPr lang="fr-FR" dirty="0" smtClean="0"/>
              <a:t>combattu</a:t>
            </a:r>
          </a:p>
          <a:p>
            <a:pPr lvl="1"/>
            <a:r>
              <a:rPr lang="fr-FR" dirty="0" smtClean="0"/>
              <a:t>Jugements : adoption, divorce, crimes et délits…</a:t>
            </a:r>
            <a:endParaRPr lang="fr-FR" dirty="0" smtClean="0"/>
          </a:p>
          <a:p>
            <a:pPr lvl="1"/>
            <a:r>
              <a:rPr lang="fr-FR" dirty="0" smtClean="0"/>
              <a:t>Actes notariés : actes de vente, donations, testaments, inventaires après décès…</a:t>
            </a:r>
          </a:p>
          <a:p>
            <a:pPr lvl="1"/>
            <a:r>
              <a:rPr lang="fr-FR" dirty="0" err="1" smtClean="0"/>
              <a:t>Faire-parts</a:t>
            </a:r>
            <a:r>
              <a:rPr lang="fr-FR" dirty="0" smtClean="0"/>
              <a:t> : naissance, mariage, décès, communion…</a:t>
            </a:r>
          </a:p>
          <a:p>
            <a:pPr lvl="1"/>
            <a:r>
              <a:rPr lang="fr-FR" dirty="0" smtClean="0"/>
              <a:t>Correspondance personnelle ou professionnelle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0430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Remplir une fiche individuelle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/>
              <a:t>NOM :</a:t>
            </a:r>
          </a:p>
          <a:p>
            <a:r>
              <a:rPr lang="fr-FR" dirty="0"/>
              <a:t>Prénoms : </a:t>
            </a:r>
          </a:p>
          <a:p>
            <a:r>
              <a:rPr lang="fr-FR" dirty="0"/>
              <a:t>Naissance / baptême			Date : 				Lieu : </a:t>
            </a:r>
          </a:p>
          <a:p>
            <a:r>
              <a:rPr lang="fr-FR" dirty="0"/>
              <a:t>Mariage civil / religieux 		</a:t>
            </a:r>
            <a:r>
              <a:rPr lang="fr-FR" dirty="0" smtClean="0"/>
              <a:t>	Date </a:t>
            </a:r>
            <a:r>
              <a:rPr lang="fr-FR" dirty="0"/>
              <a:t>: 				Lieu : </a:t>
            </a:r>
          </a:p>
          <a:p>
            <a:r>
              <a:rPr lang="fr-FR" dirty="0"/>
              <a:t>Nom et prénoms du conjoint : </a:t>
            </a:r>
          </a:p>
          <a:p>
            <a:r>
              <a:rPr lang="fr-FR" dirty="0"/>
              <a:t>Décès / sépulture		</a:t>
            </a:r>
            <a:r>
              <a:rPr lang="fr-FR" dirty="0" smtClean="0"/>
              <a:t>	</a:t>
            </a:r>
            <a:r>
              <a:rPr lang="fr-FR" dirty="0"/>
              <a:t>	Date : 				Lieu : </a:t>
            </a:r>
          </a:p>
          <a:p>
            <a:r>
              <a:rPr lang="fr-FR" dirty="0"/>
              <a:t>Profession(s) : </a:t>
            </a:r>
          </a:p>
          <a:p>
            <a:r>
              <a:rPr lang="fr-FR" dirty="0"/>
              <a:t>Observations : </a:t>
            </a:r>
          </a:p>
          <a:p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9333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Remplir une fiche </a:t>
            </a:r>
            <a:r>
              <a:rPr lang="fr-FR" dirty="0" smtClean="0"/>
              <a:t>de couple</a:t>
            </a:r>
            <a:endParaRPr lang="fr-FR" dirty="0"/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Pour chaque parent : </a:t>
            </a:r>
          </a:p>
          <a:p>
            <a:pPr lvl="1"/>
            <a:r>
              <a:rPr lang="fr-FR" dirty="0" smtClean="0"/>
              <a:t>Nom, prénoms, date et lieu de naissance</a:t>
            </a:r>
          </a:p>
          <a:p>
            <a:pPr lvl="1"/>
            <a:r>
              <a:rPr lang="fr-FR" dirty="0" smtClean="0"/>
              <a:t>Nom, prénoms, âge ou date de naissance de chacun des parents</a:t>
            </a:r>
          </a:p>
          <a:p>
            <a:pPr lvl="1"/>
            <a:r>
              <a:rPr lang="fr-FR" dirty="0" smtClean="0"/>
              <a:t>Adresse et profession</a:t>
            </a:r>
          </a:p>
          <a:p>
            <a:r>
              <a:rPr lang="fr-FR" dirty="0" smtClean="0"/>
              <a:t>Mariage</a:t>
            </a:r>
          </a:p>
          <a:p>
            <a:pPr lvl="1"/>
            <a:r>
              <a:rPr lang="fr-FR" dirty="0" smtClean="0"/>
              <a:t>Date et lieu de mariage</a:t>
            </a:r>
          </a:p>
          <a:p>
            <a:pPr lvl="1"/>
            <a:r>
              <a:rPr lang="fr-FR" dirty="0" smtClean="0"/>
              <a:t>Identité des témoins</a:t>
            </a:r>
          </a:p>
          <a:p>
            <a:pPr lvl="1"/>
            <a:r>
              <a:rPr lang="fr-FR" dirty="0" smtClean="0"/>
              <a:t>Rupture éventuelle du mariage : divorce, veuvage..</a:t>
            </a:r>
          </a:p>
          <a:p>
            <a:r>
              <a:rPr lang="fr-FR" dirty="0"/>
              <a:t>Pour chaque </a:t>
            </a:r>
            <a:r>
              <a:rPr lang="fr-FR" dirty="0" smtClean="0"/>
              <a:t>enfant né du couple : </a:t>
            </a:r>
          </a:p>
          <a:p>
            <a:pPr lvl="1"/>
            <a:r>
              <a:rPr lang="fr-FR" dirty="0" smtClean="0"/>
              <a:t>Date et lieu de naissance</a:t>
            </a:r>
          </a:p>
          <a:p>
            <a:pPr lvl="1"/>
            <a:r>
              <a:rPr lang="fr-FR" dirty="0"/>
              <a:t>Date et lieu de </a:t>
            </a:r>
            <a:r>
              <a:rPr lang="fr-FR" dirty="0" smtClean="0"/>
              <a:t>mariage, avec nom du conjoint, voire informations sur les enfants nés du couple</a:t>
            </a:r>
          </a:p>
          <a:p>
            <a:pPr lvl="1"/>
            <a:r>
              <a:rPr lang="fr-FR" dirty="0"/>
              <a:t>Date et lieu de </a:t>
            </a:r>
            <a:r>
              <a:rPr lang="fr-FR" dirty="0" smtClean="0"/>
              <a:t>décès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149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Créer son arbre généalogique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2003312"/>
              </p:ext>
            </p:extLst>
          </p:nvPr>
        </p:nvGraphicFramePr>
        <p:xfrm>
          <a:off x="2426653" y="1351280"/>
          <a:ext cx="89154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4425">
                  <a:extLst>
                    <a:ext uri="{9D8B030D-6E8A-4147-A177-3AD203B41FA5}">
                      <a16:colId xmlns:a16="http://schemas.microsoft.com/office/drawing/2014/main" val="2717290971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1811035142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1183462360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2057167161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3558248793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4066847070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3552755285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35195183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Père inconnu</a:t>
                      </a:r>
                      <a:endParaRPr lang="fr-FR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Zélie Dupont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Née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Décédée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Auguste</a:t>
                      </a:r>
                      <a:r>
                        <a:rPr lang="fr-FR" sz="1600" b="0" baseline="0" dirty="0" smtClean="0">
                          <a:solidFill>
                            <a:schemeClr val="tx1"/>
                          </a:solidFill>
                        </a:rPr>
                        <a:t> Leroux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Né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Marié le… à … 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Décédé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  <a:endParaRPr lang="fr-FR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Amélie Leroux, née Boucher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Née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Mariée le… à … 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Décédée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Henri Lesage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Né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Décédé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algn="ctr"/>
                      <a:endParaRPr lang="fr-FR" sz="16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fr-FR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Aglaé</a:t>
                      </a:r>
                      <a:r>
                        <a:rPr lang="fr-FR" sz="1600" b="0" baseline="0" dirty="0" smtClean="0">
                          <a:solidFill>
                            <a:schemeClr val="tx1"/>
                          </a:solidFill>
                        </a:rPr>
                        <a:t> Rivette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Née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Décédée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algn="ctr"/>
                      <a:endParaRPr lang="fr-FR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Joseph</a:t>
                      </a:r>
                      <a:r>
                        <a:rPr lang="fr-FR" sz="1600" b="0" baseline="0" dirty="0" smtClean="0">
                          <a:solidFill>
                            <a:schemeClr val="tx1"/>
                          </a:solidFill>
                        </a:rPr>
                        <a:t> Schmidt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Né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Marié le… à … 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Décédé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solidFill>
                            <a:schemeClr val="tx1"/>
                          </a:solidFill>
                        </a:rPr>
                        <a:t>Anne Schmidt, née Ragot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Née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Mariée le… à … </a:t>
                      </a:r>
                    </a:p>
                    <a:p>
                      <a:pPr algn="ctr"/>
                      <a:r>
                        <a:rPr lang="fr-FR" sz="1400" b="0" dirty="0" smtClean="0">
                          <a:solidFill>
                            <a:schemeClr val="tx1"/>
                          </a:solidFill>
                        </a:rPr>
                        <a:t>Décédée</a:t>
                      </a:r>
                      <a:r>
                        <a:rPr lang="fr-FR" sz="1400" b="0" baseline="0" dirty="0" smtClean="0">
                          <a:solidFill>
                            <a:schemeClr val="tx1"/>
                          </a:solidFill>
                        </a:rPr>
                        <a:t> le… à …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05994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Jean Dupont</a:t>
                      </a:r>
                    </a:p>
                    <a:p>
                      <a:pPr algn="ctr"/>
                      <a:r>
                        <a:rPr lang="fr-FR" sz="1400" dirty="0" smtClean="0"/>
                        <a:t>Né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aseline="0" dirty="0" smtClean="0"/>
                        <a:t>Marié le… à … </a:t>
                      </a:r>
                    </a:p>
                    <a:p>
                      <a:pPr algn="ctr"/>
                      <a:r>
                        <a:rPr lang="fr-FR" sz="1400" dirty="0" smtClean="0"/>
                        <a:t>Décédé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Isabelle Dupont, née Leroux</a:t>
                      </a:r>
                    </a:p>
                    <a:p>
                      <a:pPr algn="ctr"/>
                      <a:r>
                        <a:rPr lang="fr-FR" sz="1400" dirty="0" smtClean="0"/>
                        <a:t>Née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aseline="0" dirty="0" smtClean="0"/>
                        <a:t>Mariée le… à … </a:t>
                      </a:r>
                    </a:p>
                    <a:p>
                      <a:pPr algn="ctr"/>
                      <a:r>
                        <a:rPr lang="fr-FR" sz="1400" dirty="0" smtClean="0"/>
                        <a:t>Décédée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Robert Lesage</a:t>
                      </a:r>
                    </a:p>
                    <a:p>
                      <a:pPr algn="ctr"/>
                      <a:r>
                        <a:rPr lang="fr-FR" sz="1400" dirty="0" smtClean="0"/>
                        <a:t>Né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aseline="0" dirty="0" smtClean="0"/>
                        <a:t>Marié le… à … </a:t>
                      </a:r>
                    </a:p>
                    <a:p>
                      <a:pPr algn="ctr"/>
                      <a:r>
                        <a:rPr lang="fr-FR" sz="1400" dirty="0" smtClean="0"/>
                        <a:t>Décédé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  <a:p>
                      <a:pPr algn="ctr"/>
                      <a:endParaRPr lang="fr-FR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sz="1600" dirty="0" err="1" smtClean="0"/>
                        <a:t>Joffrette</a:t>
                      </a:r>
                      <a:r>
                        <a:rPr lang="fr-FR" sz="1600" dirty="0" smtClean="0"/>
                        <a:t> Lesage, née Schmidt</a:t>
                      </a:r>
                    </a:p>
                    <a:p>
                      <a:pPr algn="ctr"/>
                      <a:r>
                        <a:rPr lang="fr-FR" sz="1400" dirty="0" smtClean="0"/>
                        <a:t>Née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aseline="0" dirty="0" smtClean="0"/>
                        <a:t>Mariée le… à … </a:t>
                      </a:r>
                    </a:p>
                    <a:p>
                      <a:pPr algn="ctr"/>
                      <a:r>
                        <a:rPr lang="fr-FR" sz="1400" dirty="0" smtClean="0"/>
                        <a:t>Décédée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569998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Luc Dupont</a:t>
                      </a:r>
                      <a:r>
                        <a:rPr lang="fr-FR" sz="1600" baseline="0" dirty="0" smtClean="0"/>
                        <a:t> </a:t>
                      </a:r>
                    </a:p>
                    <a:p>
                      <a:pPr algn="ctr"/>
                      <a:r>
                        <a:rPr lang="fr-FR" sz="1400" dirty="0" smtClean="0"/>
                        <a:t>Né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aseline="0" dirty="0" smtClean="0"/>
                        <a:t>Marié le… à … </a:t>
                      </a:r>
                    </a:p>
                    <a:p>
                      <a:pPr algn="ctr"/>
                      <a:r>
                        <a:rPr lang="fr-FR" sz="1400" dirty="0" smtClean="0"/>
                        <a:t>Décédé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Marie Dupont</a:t>
                      </a:r>
                      <a:r>
                        <a:rPr lang="fr-FR" sz="1600" baseline="0" dirty="0" smtClean="0"/>
                        <a:t> née Lesage</a:t>
                      </a:r>
                    </a:p>
                    <a:p>
                      <a:pPr algn="ctr"/>
                      <a:r>
                        <a:rPr lang="fr-FR" sz="1400" dirty="0" smtClean="0"/>
                        <a:t>Née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aseline="0" dirty="0" smtClean="0"/>
                        <a:t>Mariée le… à … </a:t>
                      </a:r>
                    </a:p>
                    <a:p>
                      <a:pPr algn="ctr"/>
                      <a:r>
                        <a:rPr lang="fr-FR" sz="1400" dirty="0" smtClean="0"/>
                        <a:t>Décédée</a:t>
                      </a:r>
                      <a:r>
                        <a:rPr lang="fr-FR" sz="1400" baseline="0" dirty="0" smtClean="0"/>
                        <a:t> le… à …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3468269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algn="ctr"/>
                      <a:r>
                        <a:rPr lang="fr-FR" sz="1600" dirty="0" smtClean="0"/>
                        <a:t>Jean Dupont</a:t>
                      </a:r>
                    </a:p>
                    <a:p>
                      <a:pPr algn="ctr"/>
                      <a:r>
                        <a:rPr lang="fr-FR" sz="1100" dirty="0" smtClean="0"/>
                        <a:t>Né</a:t>
                      </a:r>
                      <a:r>
                        <a:rPr lang="fr-FR" sz="1100" baseline="0" dirty="0" smtClean="0"/>
                        <a:t> le </a:t>
                      </a:r>
                    </a:p>
                    <a:p>
                      <a:pPr algn="ctr"/>
                      <a:r>
                        <a:rPr lang="fr-FR" sz="1100" baseline="0" dirty="0" smtClean="0"/>
                        <a:t>Marié le…  avec</a:t>
                      </a:r>
                      <a:endParaRPr lang="fr-FR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501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669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Quelques conseils pratiques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fr-FR" dirty="0"/>
              <a:t>On part du connu pour aller vers </a:t>
            </a:r>
            <a:r>
              <a:rPr lang="fr-FR" dirty="0" smtClean="0"/>
              <a:t>l’inconnu.</a:t>
            </a:r>
            <a:endParaRPr lang="fr-FR" dirty="0" smtClean="0"/>
          </a:p>
          <a:p>
            <a:pPr algn="just"/>
            <a:r>
              <a:rPr lang="fr-FR" dirty="0" smtClean="0"/>
              <a:t>On va au bout de la recherche pour chaque individu et cellule </a:t>
            </a:r>
            <a:r>
              <a:rPr lang="fr-FR" dirty="0" smtClean="0"/>
              <a:t>familiale, sans s’éparpiller d’un individu à l’autre.</a:t>
            </a:r>
            <a:endParaRPr lang="fr-FR" dirty="0"/>
          </a:p>
          <a:p>
            <a:pPr algn="just"/>
            <a:r>
              <a:rPr lang="fr-FR" dirty="0" smtClean="0"/>
              <a:t>Un </a:t>
            </a:r>
            <a:r>
              <a:rPr lang="fr-FR" dirty="0"/>
              <a:t>événement (baptême, décès, mariage) = une source </a:t>
            </a:r>
            <a:r>
              <a:rPr lang="fr-FR" dirty="0" smtClean="0"/>
              <a:t>(un document qui sert de preuve)</a:t>
            </a:r>
          </a:p>
          <a:p>
            <a:pPr lvl="1" algn="just"/>
            <a:r>
              <a:rPr lang="fr-FR" dirty="0" smtClean="0"/>
              <a:t>Même lorsque l’on trouve une information sur un site d’entraide généalogique, on vérifie sur l’état civil numérisé mis à disposition par les Archives départementales ou </a:t>
            </a:r>
            <a:r>
              <a:rPr lang="fr-FR" dirty="0" smtClean="0"/>
              <a:t>communales</a:t>
            </a:r>
          </a:p>
          <a:p>
            <a:pPr lvl="1" algn="just"/>
            <a:r>
              <a:rPr lang="fr-FR" dirty="0" smtClean="0"/>
              <a:t>Penser à télécharger les actes, en les nommant ainsi : « </a:t>
            </a:r>
            <a:r>
              <a:rPr lang="fr-FR" dirty="0" err="1" smtClean="0"/>
              <a:t>nompremom_typeacte_lieu_aaaammjj</a:t>
            </a:r>
            <a:r>
              <a:rPr lang="fr-FR" dirty="0" smtClean="0"/>
              <a:t> » </a:t>
            </a:r>
          </a:p>
          <a:p>
            <a:pPr marL="57150" indent="0" algn="ctr">
              <a:buNone/>
            </a:pPr>
            <a:r>
              <a:rPr lang="fr-FR" sz="1700" dirty="0"/>
              <a:t>E</a:t>
            </a:r>
            <a:r>
              <a:rPr lang="fr-FR" sz="1700" dirty="0" smtClean="0"/>
              <a:t>x : dupontjean_naissance_igoville_18970516</a:t>
            </a:r>
            <a:endParaRPr lang="fr-FR" sz="1700" dirty="0"/>
          </a:p>
          <a:p>
            <a:pPr algn="just"/>
            <a:r>
              <a:rPr lang="fr-FR" dirty="0"/>
              <a:t>Un individu </a:t>
            </a:r>
            <a:r>
              <a:rPr lang="fr-FR" dirty="0" smtClean="0"/>
              <a:t>s’identifie </a:t>
            </a:r>
            <a:r>
              <a:rPr lang="fr-FR" dirty="0"/>
              <a:t>par rapport à un autre (son conjoint, son père, sa mère, ses enfants). "Il était le fils de …., le mari de …., le frère de </a:t>
            </a:r>
            <a:r>
              <a:rPr lang="fr-FR" dirty="0" smtClean="0"/>
              <a:t>…", ce qui permet de le situer dans un cercle </a:t>
            </a:r>
            <a:r>
              <a:rPr lang="fr-FR" dirty="0" smtClean="0"/>
              <a:t>familial.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495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Pour en savoir plus…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75175" y="1634009"/>
            <a:ext cx="8915400" cy="5053118"/>
          </a:xfrm>
        </p:spPr>
        <p:txBody>
          <a:bodyPr>
            <a:noAutofit/>
          </a:bodyPr>
          <a:lstStyle/>
          <a:p>
            <a:r>
              <a:rPr lang="fr-FR" sz="1500" dirty="0" smtClean="0"/>
              <a:t>Pour débuter sa généalogie :</a:t>
            </a:r>
          </a:p>
          <a:p>
            <a:pPr lvl="1"/>
            <a:r>
              <a:rPr lang="fr-FR" sz="1500" dirty="0" smtClean="0"/>
              <a:t>Initiation à </a:t>
            </a:r>
            <a:r>
              <a:rPr lang="fr-FR" sz="1500" dirty="0"/>
              <a:t>la généalogie</a:t>
            </a:r>
            <a:r>
              <a:rPr lang="fr-FR" sz="1500" dirty="0" smtClean="0"/>
              <a:t>: site institutionnel </a:t>
            </a:r>
            <a:r>
              <a:rPr lang="fr-FR" sz="1500" dirty="0" smtClean="0">
                <a:hlinkClick r:id="rId2"/>
              </a:rPr>
              <a:t>France Archives</a:t>
            </a:r>
            <a:r>
              <a:rPr lang="fr-FR" sz="1500" dirty="0" smtClean="0"/>
              <a:t>, Fédération française de généalogie, site associatif </a:t>
            </a:r>
            <a:r>
              <a:rPr lang="fr-FR" sz="1500" dirty="0" err="1" smtClean="0">
                <a:hlinkClick r:id="rId3"/>
              </a:rPr>
              <a:t>Gen&amp;o</a:t>
            </a:r>
            <a:endParaRPr lang="fr-FR" sz="1500" dirty="0" smtClean="0"/>
          </a:p>
          <a:p>
            <a:pPr lvl="1"/>
            <a:r>
              <a:rPr lang="fr-FR" sz="1500" dirty="0" smtClean="0"/>
              <a:t>Sites d’entraide généalogique : </a:t>
            </a:r>
            <a:r>
              <a:rPr lang="fr-FR" sz="1500" dirty="0" err="1" smtClean="0">
                <a:hlinkClick r:id="rId4"/>
              </a:rPr>
              <a:t>Geneanet</a:t>
            </a:r>
            <a:r>
              <a:rPr lang="fr-FR" sz="1500" dirty="0" smtClean="0"/>
              <a:t>, </a:t>
            </a:r>
            <a:r>
              <a:rPr lang="fr-FR" sz="1500" dirty="0" err="1" smtClean="0">
                <a:hlinkClick r:id="rId5"/>
              </a:rPr>
              <a:t>Familisearch</a:t>
            </a:r>
            <a:r>
              <a:rPr lang="fr-FR" sz="1500" dirty="0" smtClean="0"/>
              <a:t>, </a:t>
            </a:r>
            <a:r>
              <a:rPr lang="fr-FR" sz="1500" dirty="0" err="1" smtClean="0">
                <a:hlinkClick r:id="rId6"/>
              </a:rPr>
              <a:t>Filae</a:t>
            </a:r>
            <a:r>
              <a:rPr lang="fr-FR" sz="1500" dirty="0" smtClean="0"/>
              <a:t> </a:t>
            </a:r>
            <a:r>
              <a:rPr lang="fr-FR" sz="1500" dirty="0" smtClean="0">
                <a:sym typeface="Wingdings" panose="05000000000000000000" pitchFamily="2" charset="2"/>
              </a:rPr>
              <a:t></a:t>
            </a:r>
            <a:r>
              <a:rPr lang="fr-FR" sz="1500" dirty="0" smtClean="0"/>
              <a:t> la plupart offrent une partie gratuite et, si l’on veut approfondir les recherches, une partie payante</a:t>
            </a:r>
          </a:p>
          <a:p>
            <a:r>
              <a:rPr lang="fr-FR" sz="1500" dirty="0" smtClean="0"/>
              <a:t>Pour faire ses recherches : </a:t>
            </a:r>
          </a:p>
          <a:p>
            <a:pPr lvl="1"/>
            <a:r>
              <a:rPr lang="fr-FR" sz="1500" dirty="0" smtClean="0"/>
              <a:t>Écrire aux mairies en étant précis dans sa recherche et en joignant une enveloppe timbrée</a:t>
            </a:r>
          </a:p>
          <a:p>
            <a:pPr lvl="1"/>
            <a:r>
              <a:rPr lang="fr-FR" sz="1500" dirty="0" smtClean="0"/>
              <a:t>Consulter les ressources numérisées des services d’archives communales et départementales : une </a:t>
            </a:r>
            <a:r>
              <a:rPr lang="fr-FR" sz="1500" dirty="0" smtClean="0">
                <a:hlinkClick r:id="rId7"/>
              </a:rPr>
              <a:t>carte numérique interactive </a:t>
            </a:r>
            <a:r>
              <a:rPr lang="fr-FR" sz="1500" dirty="0" smtClean="0"/>
              <a:t>est disponible sur France Archives</a:t>
            </a:r>
          </a:p>
          <a:p>
            <a:pPr lvl="1"/>
            <a:r>
              <a:rPr lang="fr-FR" sz="1500" dirty="0" smtClean="0"/>
              <a:t>Modèles de documents : </a:t>
            </a:r>
            <a:r>
              <a:rPr lang="fr-FR" sz="1500" dirty="0" smtClean="0">
                <a:hlinkClick r:id="rId8"/>
              </a:rPr>
              <a:t>fiche individuelle, </a:t>
            </a:r>
            <a:r>
              <a:rPr lang="fr-FR" sz="1500" dirty="0" smtClean="0">
                <a:hlinkClick r:id="rId9"/>
              </a:rPr>
              <a:t>fiche familiale</a:t>
            </a:r>
            <a:r>
              <a:rPr lang="fr-FR" sz="1500" dirty="0" smtClean="0"/>
              <a:t>, </a:t>
            </a:r>
            <a:r>
              <a:rPr lang="fr-FR" sz="1500" dirty="0" smtClean="0">
                <a:hlinkClick r:id="rId10"/>
              </a:rPr>
              <a:t>arbre généalogique</a:t>
            </a:r>
            <a:endParaRPr lang="fr-FR" sz="1500" dirty="0" smtClean="0"/>
          </a:p>
          <a:p>
            <a:r>
              <a:rPr lang="fr-FR" sz="1500" dirty="0" smtClean="0"/>
              <a:t>Pour partager ses recherches :</a:t>
            </a:r>
          </a:p>
          <a:p>
            <a:pPr lvl="1"/>
            <a:r>
              <a:rPr lang="fr-FR" sz="1500" dirty="0" smtClean="0"/>
              <a:t>Cercles généalogiques locaux : </a:t>
            </a:r>
            <a:r>
              <a:rPr lang="fr-FR" sz="1500" dirty="0" smtClean="0">
                <a:hlinkClick r:id="rId11"/>
              </a:rPr>
              <a:t>Eure</a:t>
            </a:r>
            <a:r>
              <a:rPr lang="fr-FR" sz="1500" dirty="0" smtClean="0"/>
              <a:t>, </a:t>
            </a:r>
            <a:r>
              <a:rPr lang="fr-FR" sz="1500" dirty="0" smtClean="0">
                <a:hlinkClick r:id="rId12"/>
              </a:rPr>
              <a:t>Seine-Maritime</a:t>
            </a:r>
            <a:r>
              <a:rPr lang="fr-FR" sz="1500" dirty="0" smtClean="0"/>
              <a:t>,</a:t>
            </a:r>
            <a:r>
              <a:rPr lang="fr-FR" sz="1500" dirty="0" smtClean="0">
                <a:hlinkClick r:id="rId13"/>
              </a:rPr>
              <a:t> union des cercles généalogiques de Normandie </a:t>
            </a:r>
            <a:endParaRPr lang="fr-FR" sz="1500" dirty="0" smtClean="0"/>
          </a:p>
          <a:p>
            <a:pPr lvl="1"/>
            <a:r>
              <a:rPr lang="fr-FR" sz="1500" dirty="0" smtClean="0"/>
              <a:t>Sites d’entraide </a:t>
            </a:r>
            <a:r>
              <a:rPr lang="fr-FR" sz="1500" dirty="0" smtClean="0"/>
              <a:t>généalogique (cf. ci-dessus)</a:t>
            </a:r>
            <a:endParaRPr lang="fr-FR" sz="1500" dirty="0"/>
          </a:p>
        </p:txBody>
      </p:sp>
    </p:spTree>
    <p:extLst>
      <p:ext uri="{BB962C8B-B14F-4D97-AF65-F5344CB8AC3E}">
        <p14:creationId xmlns:p14="http://schemas.microsoft.com/office/powerpoint/2010/main" val="241448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Un tuto pour tout résumer ?</a:t>
            </a:r>
            <a:endParaRPr lang="fr-FR" dirty="0"/>
          </a:p>
        </p:txBody>
      </p:sp>
      <p:pic>
        <p:nvPicPr>
          <p:cNvPr id="4" name="d7i9gZtrn7A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903891" y="1483360"/>
            <a:ext cx="7906349" cy="444732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068320" y="6045200"/>
            <a:ext cx="765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Tuto généalogie - Retrouvez vos ancêtres </a:t>
            </a:r>
            <a:r>
              <a:rPr lang="fr-FR" dirty="0" smtClean="0"/>
              <a:t>!, par Nota Bene (15min37)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107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E597306FC983429190D44E55DCF3C3" ma:contentTypeVersion="20" ma:contentTypeDescription="Crée un document." ma:contentTypeScope="" ma:versionID="a64ff0c40ec98f18ed3d48a49cfa6da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ab09c1ba23edfaa45a5e9d385267c9b5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ED699DF-2771-4890-8B1B-BAB065023CE2}">
  <ds:schemaRefs>
    <ds:schemaRef ds:uri="http://www.w3.org/XML/1998/namespace"/>
    <ds:schemaRef ds:uri="http://schemas.microsoft.com/office/2006/documentManagement/type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A7C52F1-F365-4915-854F-50E1B39881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0C03945-8F1C-44C9-BB82-F9CE0FC60F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126</TotalTime>
  <Words>1853</Words>
  <Application>Microsoft Office PowerPoint</Application>
  <PresentationFormat>Grand écran</PresentationFormat>
  <Paragraphs>180</Paragraphs>
  <Slides>16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Wingdings</vt:lpstr>
      <vt:lpstr>Wingdings 3</vt:lpstr>
      <vt:lpstr>Brin</vt:lpstr>
      <vt:lpstr>Débuter sa généalogie</vt:lpstr>
      <vt:lpstr>La généalogie, c’est quoi ?</vt:lpstr>
      <vt:lpstr>Tous cousins ?</vt:lpstr>
      <vt:lpstr>S’équiper </vt:lpstr>
      <vt:lpstr>Lancer l’enquête</vt:lpstr>
      <vt:lpstr>La base = la cellule familiale</vt:lpstr>
      <vt:lpstr>Découvrir un acte d’état civil</vt:lpstr>
      <vt:lpstr>Décortiquer un acte d’état civil</vt:lpstr>
      <vt:lpstr>Une aide précieuse : les tables</vt:lpstr>
      <vt:lpstr>Les documents complémentaires</vt:lpstr>
      <vt:lpstr>Remplir une fiche individuelle</vt:lpstr>
      <vt:lpstr>Remplir une fiche de couple</vt:lpstr>
      <vt:lpstr>Créer son arbre généalogique</vt:lpstr>
      <vt:lpstr>Quelques conseils pratiques</vt:lpstr>
      <vt:lpstr>Pour en savoir plus…</vt:lpstr>
      <vt:lpstr>Un tuto pour tout résumer 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Débuter sa généalogie</dc:title>
  <dc:creator>Vanina Gasly</dc:creator>
  <cp:lastModifiedBy>Vanina Gasly</cp:lastModifiedBy>
  <cp:revision>15</cp:revision>
  <dcterms:created xsi:type="dcterms:W3CDTF">2020-04-10T07:22:25Z</dcterms:created>
  <dcterms:modified xsi:type="dcterms:W3CDTF">2020-04-15T17:15:26Z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0x010100E2E597306FC983429190D44E55DCF3C3</vt:lpwstr>
  </property>
</Properties>
</file>